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60" r:id="rId9"/>
    <p:sldId id="276" r:id="rId10"/>
    <p:sldId id="261" r:id="rId11"/>
    <p:sldId id="262" r:id="rId12"/>
    <p:sldId id="263" r:id="rId13"/>
    <p:sldId id="264" r:id="rId14"/>
    <p:sldId id="274" r:id="rId15"/>
    <p:sldId id="265" r:id="rId16"/>
    <p:sldId id="273" r:id="rId17"/>
    <p:sldId id="266" r:id="rId18"/>
    <p:sldId id="275" r:id="rId19"/>
    <p:sldId id="267" r:id="rId20"/>
    <p:sldId id="268" r:id="rId21"/>
    <p:sldId id="269" r:id="rId22"/>
  </p:sldIdLst>
  <p:sldSz cx="12192000" cy="6858000"/>
  <p:notesSz cx="6858000" cy="9144000"/>
  <p:embeddedFontLst>
    <p:embeddedFont>
      <p:font typeface="Source Han Sans" panose="02010600030101010101" charset="-122"/>
      <p:regular r:id="rId24"/>
    </p:embeddedFont>
    <p:embeddedFont>
      <p:font typeface="Source Han Sans CN Bold" panose="02010600030101010101" charset="-122"/>
      <p:bold r:id="rId25"/>
    </p:embeddedFont>
    <p:embeddedFont>
      <p:font typeface="思源黑体 CN Regular" panose="02010600030101010101" charset="-122"/>
      <p:regular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华文中宋" panose="02010600040101010101" pitchFamily="2" charset="-122"/>
      <p:regular r:id="rId29"/>
    </p:embeddedFont>
  </p:embeddedFontLst>
  <p:custDataLst>
    <p:tags r:id="rId3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41B98-9AF3-4F9D-B68C-A545EEE8542C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B6A42-A22C-4B1F-A922-1E7B3E2E20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91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2BC1-6C02-4AF5-0796-E92B2BE3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EB21E9-277D-1BD4-4D4E-5A3F5551F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05E57E-690D-E4A5-1F6B-E44650AC7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5517E7-FD58-8E07-0306-70F9298BD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6A42-A22C-4B1F-A922-1E7B3E2E20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7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B6A42-A22C-4B1F-A922-1E7B3E2E20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37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12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37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5.jpe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14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17.jpe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16.jpe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7.xml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4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5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7.jpe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6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25400"/>
            <a:ext cx="12192000" cy="690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9865895" y="983817"/>
            <a:ext cx="1132954" cy="372128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 l="2117" r="8975" b="11597"/>
          <a:stretch>
            <a:fillRect/>
          </a:stretch>
        </p:blipFill>
        <p:spPr>
          <a:xfrm>
            <a:off x="5395281" y="1220462"/>
            <a:ext cx="6889473" cy="5662938"/>
          </a:xfrm>
          <a:custGeom>
            <a:avLst/>
            <a:gdLst>
              <a:gd name="connsiteX0" fmla="*/ 0 w 6889473"/>
              <a:gd name="connsiteY0" fmla="*/ 0 h 5662938"/>
              <a:gd name="connsiteX1" fmla="*/ 6889473 w 6889473"/>
              <a:gd name="connsiteY1" fmla="*/ 0 h 5662938"/>
              <a:gd name="connsiteX2" fmla="*/ 6889473 w 6889473"/>
              <a:gd name="connsiteY2" fmla="*/ 5662938 h 5662938"/>
              <a:gd name="connsiteX3" fmla="*/ 0 w 6889473"/>
              <a:gd name="connsiteY3" fmla="*/ 5662938 h 5662938"/>
            </a:gdLst>
            <a:ahLst/>
            <a:cxnLst/>
            <a:rect l="l" t="t" r="r" b="b"/>
            <a:pathLst>
              <a:path w="6889473" h="5662938">
                <a:moveTo>
                  <a:pt x="0" y="0"/>
                </a:moveTo>
                <a:lnTo>
                  <a:pt x="6889473" y="0"/>
                </a:lnTo>
                <a:lnTo>
                  <a:pt x="6889473" y="5662938"/>
                </a:lnTo>
                <a:lnTo>
                  <a:pt x="0" y="56629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131751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3384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93593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38019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5727032" y="1169881"/>
            <a:ext cx="3801979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22" name="标题 1"/>
          <p:cNvSpPr txBox="1"/>
          <p:nvPr/>
        </p:nvSpPr>
        <p:spPr>
          <a:xfrm>
            <a:off x="868592" y="5282730"/>
            <a:ext cx="1694989" cy="430107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685942" y="5282730"/>
            <a:ext cx="1694989" cy="430107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51410" y="5359774"/>
            <a:ext cx="276019" cy="276019"/>
          </a:xfrm>
          <a:prstGeom prst="ellips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14085" y="5417980"/>
            <a:ext cx="147343" cy="15960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780468" y="5359774"/>
            <a:ext cx="276019" cy="276019"/>
          </a:xfrm>
          <a:prstGeom prst="ellips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841995" y="5423916"/>
            <a:ext cx="156744" cy="14773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50891" y="5339737"/>
            <a:ext cx="634530" cy="316095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200"/>
              <a:t>余文祥</a:t>
            </a:r>
          </a:p>
        </p:txBody>
      </p:sp>
      <p:sp>
        <p:nvSpPr>
          <p:cNvPr id="29" name="标题 1"/>
          <p:cNvSpPr txBox="1"/>
          <p:nvPr/>
        </p:nvSpPr>
        <p:spPr>
          <a:xfrm>
            <a:off x="3647087" y="5339737"/>
            <a:ext cx="598939" cy="316095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385682" y="5339737"/>
            <a:ext cx="797476" cy="316095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221622" y="5339737"/>
            <a:ext cx="716989" cy="316095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68593" y="2838735"/>
            <a:ext cx="4836171" cy="154219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500">
                <a:ln w="3175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软件测试与维护课程期末大作业展示</a:t>
            </a:r>
            <a:endParaRPr kumimoji="1" lang="zh-CN" altLang="en-US"/>
          </a:p>
        </p:txBody>
      </p:sp>
      <p:sp>
        <p:nvSpPr>
          <p:cNvPr id="34" name="标题 1"/>
          <p:cNvSpPr txBox="1"/>
          <p:nvPr>
            <p:custDataLst>
              <p:tags r:id="rId1"/>
            </p:custDataLst>
          </p:nvPr>
        </p:nvSpPr>
        <p:spPr>
          <a:xfrm>
            <a:off x="868680" y="6021070"/>
            <a:ext cx="3903345" cy="429895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39470" y="6092825"/>
            <a:ext cx="4856480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/>
              <a:t>小组成员：余文祥</a:t>
            </a:r>
            <a:r>
              <a:rPr lang="en-US" altLang="zh-CN" sz="1600"/>
              <a:t> </a:t>
            </a:r>
            <a:r>
              <a:rPr lang="zh-CN" altLang="en-US" sz="1600"/>
              <a:t>祖思然</a:t>
            </a:r>
            <a:r>
              <a:rPr lang="en-US" altLang="zh-CN" sz="1600"/>
              <a:t> </a:t>
            </a:r>
            <a:r>
              <a:rPr lang="zh-CN" altLang="en-US" sz="1600"/>
              <a:t>刘泽舟</a:t>
            </a:r>
            <a:r>
              <a:rPr lang="en-US" altLang="zh-CN" sz="1600"/>
              <a:t> </a:t>
            </a:r>
            <a:r>
              <a:rPr lang="zh-CN" altLang="en-US" sz="1600"/>
              <a:t>张乐尧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/>
          <p:nvPr/>
        </p:nvSpPr>
        <p:spPr>
          <a:xfrm>
            <a:off x="4601759" y="2685013"/>
            <a:ext cx="2906373" cy="1433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测试结果显示登录功能成功率 100%，购物车添加商品操作平均响应时间 0.5 秒，下单流程无明显卡顿，系统功能稳定可靠。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01759" y="2318938"/>
            <a:ext cx="290637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测试结果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-111760" y="619760"/>
            <a:ext cx="77216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Selenium 功能测试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4" name="标题 1"/>
            <p:cNvSpPr txBox="1"/>
            <p:nvPr/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seleniun">
            <a:hlinkClick r:id="" action="ppaction://media"/>
            <a:extLst>
              <a:ext uri="{FF2B5EF4-FFF2-40B4-BE49-F238E27FC236}">
                <a16:creationId xmlns:a16="http://schemas.microsoft.com/office/drawing/2014/main" id="{AE7B9E0F-866A-CC6A-4114-01E1CB42A6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271" y="1083197"/>
            <a:ext cx="9845458" cy="5538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111760" y="619760"/>
            <a:ext cx="77216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JMeter 性能测试</a:t>
            </a:r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2" name="标题 1"/>
            <p:cNvSpPr txBox="1"/>
            <p:nvPr/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3" name="Jemter_chaosmesh">
            <a:hlinkClick r:id="" action="ppaction://media"/>
            <a:extLst>
              <a:ext uri="{FF2B5EF4-FFF2-40B4-BE49-F238E27FC236}">
                <a16:creationId xmlns:a16="http://schemas.microsoft.com/office/drawing/2014/main" id="{18471404-82FC-DEDB-11BD-067783216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93" y="956733"/>
            <a:ext cx="9446542" cy="5313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25400"/>
            <a:ext cx="12192000" cy="690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5409" y="442441"/>
            <a:ext cx="11181182" cy="6015790"/>
          </a:xfrm>
          <a:prstGeom prst="round2DiagRect">
            <a:avLst>
              <a:gd name="adj1" fmla="val 9675"/>
              <a:gd name="adj2" fmla="val 9600"/>
            </a:avLst>
          </a:prstGeom>
          <a:solidFill>
            <a:schemeClr val="bg1"/>
          </a:solidFill>
          <a:ln w="19050" cap="sq">
            <a:noFill/>
            <a:miter/>
          </a:ln>
          <a:effectLst>
            <a:outerShdw blurRad="275162" sx="102000" sy="102000" algn="ctr" rotWithShape="0">
              <a:schemeClr val="accent1">
                <a:lumMod val="75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2982" y="5536912"/>
            <a:ext cx="2811577" cy="38660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9295" y="5560938"/>
            <a:ext cx="203731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 panose="020B0300000000000000" charset="-122"/>
                <a:ea typeface="思源黑体 CN Regular" panose="020B0300000000000000" charset="-122"/>
                <a:cs typeface="思源黑体 CN Regular" panose="020B0300000000000000" charset="-122"/>
              </a:rPr>
              <a:t>PowerPoint design</a:t>
            </a: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389527" y="5612127"/>
            <a:ext cx="236176" cy="236176"/>
            <a:chOff x="3389527" y="5612127"/>
            <a:chExt cx="236176" cy="236176"/>
          </a:xfrm>
        </p:grpSpPr>
        <p:sp>
          <p:nvSpPr>
            <p:cNvPr id="7" name="标题 1"/>
            <p:cNvSpPr txBox="1"/>
            <p:nvPr/>
          </p:nvSpPr>
          <p:spPr>
            <a:xfrm>
              <a:off x="3389527" y="5612127"/>
              <a:ext cx="236176" cy="236176"/>
            </a:xfrm>
            <a:prstGeom prst="ellipse">
              <a:avLst/>
            </a:prstGeom>
            <a:solidFill>
              <a:schemeClr val="accent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47142" y="5654316"/>
              <a:ext cx="137166" cy="154006"/>
            </a:xfrm>
            <a:prstGeom prst="rightArrow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flipH="1">
            <a:off x="9865895" y="983817"/>
            <a:ext cx="1132954" cy="372128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 l="2117" r="8975" b="11597"/>
          <a:stretch>
            <a:fillRect/>
          </a:stretch>
        </p:blipFill>
        <p:spPr>
          <a:xfrm>
            <a:off x="5395281" y="1220462"/>
            <a:ext cx="6889473" cy="5662938"/>
          </a:xfrm>
          <a:custGeom>
            <a:avLst/>
            <a:gdLst>
              <a:gd name="connsiteX0" fmla="*/ 0 w 6889473"/>
              <a:gd name="connsiteY0" fmla="*/ 0 h 5662938"/>
              <a:gd name="connsiteX1" fmla="*/ 6889473 w 6889473"/>
              <a:gd name="connsiteY1" fmla="*/ 0 h 5662938"/>
              <a:gd name="connsiteX2" fmla="*/ 6889473 w 6889473"/>
              <a:gd name="connsiteY2" fmla="*/ 5662938 h 5662938"/>
              <a:gd name="connsiteX3" fmla="*/ 0 w 6889473"/>
              <a:gd name="connsiteY3" fmla="*/ 5662938 h 5662938"/>
            </a:gdLst>
            <a:ahLst/>
            <a:cxnLst/>
            <a:rect l="l" t="t" r="r" b="b"/>
            <a:pathLst>
              <a:path w="6889473" h="5662938">
                <a:moveTo>
                  <a:pt x="0" y="0"/>
                </a:moveTo>
                <a:lnTo>
                  <a:pt x="6889473" y="0"/>
                </a:lnTo>
                <a:lnTo>
                  <a:pt x="6889473" y="5662938"/>
                </a:lnTo>
                <a:lnTo>
                  <a:pt x="0" y="566293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1" name="标题 1"/>
          <p:cNvCxnSpPr/>
          <p:nvPr/>
        </p:nvCxnSpPr>
        <p:spPr>
          <a:xfrm>
            <a:off x="5727032" y="1169881"/>
            <a:ext cx="3801979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2" name="标题 1"/>
          <p:cNvSpPr txBox="1"/>
          <p:nvPr/>
        </p:nvSpPr>
        <p:spPr>
          <a:xfrm>
            <a:off x="890576" y="3643003"/>
            <a:ext cx="4851005" cy="1815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故障注入与监控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83480" y="-101596"/>
            <a:ext cx="2706132" cy="3775387"/>
          </a:xfrm>
          <a:prstGeom prst="rect">
            <a:avLst/>
          </a:prstGeom>
          <a:noFill/>
          <a:ln cap="sq">
            <a:noFill/>
          </a:ln>
          <a:effectLst>
            <a:outerShdw blurRad="457200" dist="127000" dir="5400000" sx="90000" sy="90000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000">
                <a:ln w="12700">
                  <a:noFill/>
                </a:ln>
                <a:solidFill>
                  <a:srgbClr val="4A66A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2663" y="2755415"/>
            <a:ext cx="635000" cy="342900"/>
          </a:xfrm>
          <a:prstGeom prst="roundRect">
            <a:avLst/>
          </a:prstGeom>
          <a:solidFill>
            <a:schemeClr val="bg1"/>
          </a:solidFill>
          <a:ln w="1905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07270" y="2812565"/>
            <a:ext cx="585787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28748" y="2255873"/>
            <a:ext cx="457402" cy="366121"/>
          </a:xfrm>
          <a:custGeom>
            <a:avLst/>
            <a:gdLst/>
            <a:ahLst/>
            <a:cxnLst/>
            <a:rect l="l" t="t" r="r" b="b"/>
            <a:pathLst>
              <a:path w="671826" h="537753">
                <a:moveTo>
                  <a:pt x="364331" y="0"/>
                </a:moveTo>
                <a:lnTo>
                  <a:pt x="671826" y="0"/>
                </a:lnTo>
                <a:lnTo>
                  <a:pt x="671826" y="244831"/>
                </a:lnTo>
                <a:cubicBezTo>
                  <a:pt x="668912" y="426510"/>
                  <a:pt x="566413" y="524151"/>
                  <a:pt x="364331" y="537753"/>
                </a:cubicBezTo>
                <a:lnTo>
                  <a:pt x="364331" y="409508"/>
                </a:lnTo>
                <a:cubicBezTo>
                  <a:pt x="410965" y="404651"/>
                  <a:pt x="446912" y="391535"/>
                  <a:pt x="472173" y="370161"/>
                </a:cubicBezTo>
                <a:cubicBezTo>
                  <a:pt x="494518" y="346843"/>
                  <a:pt x="505691" y="318183"/>
                  <a:pt x="505691" y="284178"/>
                </a:cubicBezTo>
                <a:lnTo>
                  <a:pt x="364331" y="284178"/>
                </a:lnTo>
                <a:close/>
                <a:moveTo>
                  <a:pt x="0" y="0"/>
                </a:moveTo>
                <a:lnTo>
                  <a:pt x="307495" y="0"/>
                </a:lnTo>
                <a:lnTo>
                  <a:pt x="307495" y="244831"/>
                </a:lnTo>
                <a:cubicBezTo>
                  <a:pt x="304580" y="426510"/>
                  <a:pt x="202082" y="524151"/>
                  <a:pt x="0" y="537753"/>
                </a:cubicBezTo>
                <a:lnTo>
                  <a:pt x="0" y="409508"/>
                </a:lnTo>
                <a:cubicBezTo>
                  <a:pt x="46634" y="404651"/>
                  <a:pt x="82581" y="391535"/>
                  <a:pt x="107842" y="370161"/>
                </a:cubicBezTo>
                <a:cubicBezTo>
                  <a:pt x="130187" y="346843"/>
                  <a:pt x="141360" y="318183"/>
                  <a:pt x="141360" y="284178"/>
                </a:cubicBezTo>
                <a:lnTo>
                  <a:pt x="0" y="284178"/>
                </a:lnTo>
                <a:close/>
              </a:path>
            </a:pathLst>
          </a:custGeom>
          <a:noFill/>
          <a:ln w="2222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131751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30425" y="1077622"/>
            <a:ext cx="184491" cy="184518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3384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26874" y="1077622"/>
            <a:ext cx="195770" cy="18451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3593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031514" y="1077622"/>
            <a:ext cx="190669" cy="1845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38019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443768" y="1077622"/>
            <a:ext cx="170339" cy="18451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>
            <a:off x="1013115" y="-215732"/>
            <a:ext cx="744998" cy="277122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5409" y="1047625"/>
            <a:ext cx="1969037" cy="244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-111760" y="619760"/>
            <a:ext cx="77216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ChaosMesh 故障注入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4" name="标题 1"/>
            <p:cNvSpPr txBox="1"/>
            <p:nvPr/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31" name="图片 30" descr="inje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84630"/>
            <a:ext cx="8568690" cy="2395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2"/>
            </p:custDataLst>
          </p:nvPr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4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>
              <p:custDataLst>
                <p:tags r:id="rId8"/>
              </p:custDataLst>
            </p:nvPr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>
              <p:custDataLst>
                <p:tags r:id="rId9"/>
              </p:custDataLst>
            </p:nvPr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>
              <p:custDataLst>
                <p:tags r:id="rId10"/>
              </p:custDataLst>
            </p:nvPr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>
            <p:custDataLst>
              <p:tags r:id="rId3"/>
            </p:custDataLst>
          </p:nvPr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rabc.yaml</a:t>
            </a:r>
            <a:endParaRPr kumimoji="1" lang="zh-CN" altLang="en-US"/>
          </a:p>
        </p:txBody>
      </p:sp>
      <p:pic>
        <p:nvPicPr>
          <p:cNvPr id="4" name="图片 3" descr="微信截图_20250608194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035" y="764540"/>
            <a:ext cx="6240780" cy="59366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7446" y="2591146"/>
            <a:ext cx="543206" cy="468280"/>
          </a:xfrm>
          <a:prstGeom prst="hexagon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-111760" y="619760"/>
            <a:ext cx="77216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Prometheus  监控</a:t>
            </a:r>
            <a:endParaRPr kumimoji="1"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9" name="标题 1"/>
            <p:cNvSpPr txBox="1"/>
            <p:nvPr/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36" name="图片 35" descr="monitor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980440"/>
            <a:ext cx="8511540" cy="32537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127" y="4445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"/>
            </p:custDataLst>
          </p:nvPr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9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>
              <p:custDataLst>
                <p:tags r:id="rId8"/>
              </p:custDataLst>
            </p:nvPr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>
              <p:custDataLst>
                <p:tags r:id="rId9"/>
              </p:custDataLst>
            </p:nvPr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>
              <p:custDataLst>
                <p:tags r:id="rId10"/>
              </p:custDataLst>
            </p:nvPr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7" name="标题 1"/>
          <p:cNvSpPr txBox="1"/>
          <p:nvPr>
            <p:custDataLst>
              <p:tags r:id="rId3"/>
            </p:custDataLst>
          </p:nvPr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Istio</a:t>
            </a:r>
            <a:r>
              <a:rPr kumimoji="1"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部署</a:t>
            </a:r>
          </a:p>
        </p:txBody>
      </p:sp>
      <p:pic>
        <p:nvPicPr>
          <p:cNvPr id="3" name="图片 2" descr="install isti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995" y="980440"/>
            <a:ext cx="5170805" cy="4911725"/>
          </a:xfrm>
          <a:prstGeom prst="rect">
            <a:avLst/>
          </a:prstGeom>
        </p:spPr>
      </p:pic>
      <p:pic>
        <p:nvPicPr>
          <p:cNvPr id="4" name="图片 3" descr="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8345" y="908685"/>
            <a:ext cx="5601970" cy="5064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25400"/>
            <a:ext cx="12192000" cy="690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5409" y="442441"/>
            <a:ext cx="11181182" cy="6015790"/>
          </a:xfrm>
          <a:prstGeom prst="round2DiagRect">
            <a:avLst>
              <a:gd name="adj1" fmla="val 9675"/>
              <a:gd name="adj2" fmla="val 9600"/>
            </a:avLst>
          </a:prstGeom>
          <a:solidFill>
            <a:schemeClr val="bg1"/>
          </a:solidFill>
          <a:ln w="19050" cap="sq">
            <a:noFill/>
            <a:miter/>
          </a:ln>
          <a:effectLst>
            <a:outerShdw blurRad="275162" sx="102000" sy="102000" algn="ctr" rotWithShape="0">
              <a:schemeClr val="accent1">
                <a:lumMod val="75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2982" y="5536912"/>
            <a:ext cx="2811577" cy="38660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9295" y="5560938"/>
            <a:ext cx="203731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 panose="020B0300000000000000" charset="-122"/>
                <a:ea typeface="思源黑体 CN Regular" panose="020B0300000000000000" charset="-122"/>
                <a:cs typeface="思源黑体 CN Regular" panose="020B0300000000000000" charset="-122"/>
              </a:rPr>
              <a:t>PowerPoint design</a:t>
            </a: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389527" y="5612127"/>
            <a:ext cx="236176" cy="236176"/>
            <a:chOff x="3389527" y="5612127"/>
            <a:chExt cx="236176" cy="236176"/>
          </a:xfrm>
        </p:grpSpPr>
        <p:sp>
          <p:nvSpPr>
            <p:cNvPr id="7" name="标题 1"/>
            <p:cNvSpPr txBox="1"/>
            <p:nvPr/>
          </p:nvSpPr>
          <p:spPr>
            <a:xfrm>
              <a:off x="3389527" y="5612127"/>
              <a:ext cx="236176" cy="236176"/>
            </a:xfrm>
            <a:prstGeom prst="ellipse">
              <a:avLst/>
            </a:prstGeom>
            <a:solidFill>
              <a:schemeClr val="accent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47142" y="5654316"/>
              <a:ext cx="137166" cy="154006"/>
            </a:xfrm>
            <a:prstGeom prst="rightArrow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flipH="1">
            <a:off x="9865895" y="983817"/>
            <a:ext cx="1132954" cy="372128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 l="2117" r="8975" b="11597"/>
          <a:stretch>
            <a:fillRect/>
          </a:stretch>
        </p:blipFill>
        <p:spPr>
          <a:xfrm>
            <a:off x="5395281" y="1220462"/>
            <a:ext cx="6889473" cy="5662938"/>
          </a:xfrm>
          <a:custGeom>
            <a:avLst/>
            <a:gdLst>
              <a:gd name="connsiteX0" fmla="*/ 0 w 6889473"/>
              <a:gd name="connsiteY0" fmla="*/ 0 h 5662938"/>
              <a:gd name="connsiteX1" fmla="*/ 6889473 w 6889473"/>
              <a:gd name="connsiteY1" fmla="*/ 0 h 5662938"/>
              <a:gd name="connsiteX2" fmla="*/ 6889473 w 6889473"/>
              <a:gd name="connsiteY2" fmla="*/ 5662938 h 5662938"/>
              <a:gd name="connsiteX3" fmla="*/ 0 w 6889473"/>
              <a:gd name="connsiteY3" fmla="*/ 5662938 h 5662938"/>
            </a:gdLst>
            <a:ahLst/>
            <a:cxnLst/>
            <a:rect l="l" t="t" r="r" b="b"/>
            <a:pathLst>
              <a:path w="6889473" h="5662938">
                <a:moveTo>
                  <a:pt x="0" y="0"/>
                </a:moveTo>
                <a:lnTo>
                  <a:pt x="6889473" y="0"/>
                </a:lnTo>
                <a:lnTo>
                  <a:pt x="6889473" y="5662938"/>
                </a:lnTo>
                <a:lnTo>
                  <a:pt x="0" y="566293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1" name="标题 1"/>
          <p:cNvCxnSpPr/>
          <p:nvPr/>
        </p:nvCxnSpPr>
        <p:spPr>
          <a:xfrm>
            <a:off x="5727032" y="1169881"/>
            <a:ext cx="3801979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2" name="标题 1"/>
          <p:cNvSpPr txBox="1"/>
          <p:nvPr/>
        </p:nvSpPr>
        <p:spPr>
          <a:xfrm>
            <a:off x="890576" y="3643003"/>
            <a:ext cx="4851005" cy="1815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异常数据采集与分析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83480" y="-101596"/>
            <a:ext cx="2706132" cy="3775387"/>
          </a:xfrm>
          <a:prstGeom prst="rect">
            <a:avLst/>
          </a:prstGeom>
          <a:noFill/>
          <a:ln cap="sq">
            <a:noFill/>
          </a:ln>
          <a:effectLst>
            <a:outerShdw blurRad="457200" dist="127000" dir="5400000" sx="90000" sy="90000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000">
                <a:ln w="12700">
                  <a:noFill/>
                </a:ln>
                <a:solidFill>
                  <a:srgbClr val="4A66A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2663" y="2755415"/>
            <a:ext cx="635000" cy="342900"/>
          </a:xfrm>
          <a:prstGeom prst="roundRect">
            <a:avLst/>
          </a:prstGeom>
          <a:solidFill>
            <a:schemeClr val="bg1"/>
          </a:solidFill>
          <a:ln w="1905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07270" y="2812565"/>
            <a:ext cx="585787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28748" y="2255873"/>
            <a:ext cx="457402" cy="366121"/>
          </a:xfrm>
          <a:custGeom>
            <a:avLst/>
            <a:gdLst/>
            <a:ahLst/>
            <a:cxnLst/>
            <a:rect l="l" t="t" r="r" b="b"/>
            <a:pathLst>
              <a:path w="671826" h="537753">
                <a:moveTo>
                  <a:pt x="364331" y="0"/>
                </a:moveTo>
                <a:lnTo>
                  <a:pt x="671826" y="0"/>
                </a:lnTo>
                <a:lnTo>
                  <a:pt x="671826" y="244831"/>
                </a:lnTo>
                <a:cubicBezTo>
                  <a:pt x="668912" y="426510"/>
                  <a:pt x="566413" y="524151"/>
                  <a:pt x="364331" y="537753"/>
                </a:cubicBezTo>
                <a:lnTo>
                  <a:pt x="364331" y="409508"/>
                </a:lnTo>
                <a:cubicBezTo>
                  <a:pt x="410965" y="404651"/>
                  <a:pt x="446912" y="391535"/>
                  <a:pt x="472173" y="370161"/>
                </a:cubicBezTo>
                <a:cubicBezTo>
                  <a:pt x="494518" y="346843"/>
                  <a:pt x="505691" y="318183"/>
                  <a:pt x="505691" y="284178"/>
                </a:cubicBezTo>
                <a:lnTo>
                  <a:pt x="364331" y="284178"/>
                </a:lnTo>
                <a:close/>
                <a:moveTo>
                  <a:pt x="0" y="0"/>
                </a:moveTo>
                <a:lnTo>
                  <a:pt x="307495" y="0"/>
                </a:lnTo>
                <a:lnTo>
                  <a:pt x="307495" y="244831"/>
                </a:lnTo>
                <a:cubicBezTo>
                  <a:pt x="304580" y="426510"/>
                  <a:pt x="202082" y="524151"/>
                  <a:pt x="0" y="537753"/>
                </a:cubicBezTo>
                <a:lnTo>
                  <a:pt x="0" y="409508"/>
                </a:lnTo>
                <a:cubicBezTo>
                  <a:pt x="46634" y="404651"/>
                  <a:pt x="82581" y="391535"/>
                  <a:pt x="107842" y="370161"/>
                </a:cubicBezTo>
                <a:cubicBezTo>
                  <a:pt x="130187" y="346843"/>
                  <a:pt x="141360" y="318183"/>
                  <a:pt x="141360" y="284178"/>
                </a:cubicBezTo>
                <a:lnTo>
                  <a:pt x="0" y="284178"/>
                </a:lnTo>
                <a:close/>
              </a:path>
            </a:pathLst>
          </a:custGeom>
          <a:noFill/>
          <a:ln w="2222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131751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30425" y="1077622"/>
            <a:ext cx="184491" cy="184518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3384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26874" y="1077622"/>
            <a:ext cx="195770" cy="18451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3593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031514" y="1077622"/>
            <a:ext cx="190669" cy="1845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38019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443768" y="1077622"/>
            <a:ext cx="170339" cy="18451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>
            <a:off x="1013115" y="-215732"/>
            <a:ext cx="744998" cy="277122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5409" y="1047625"/>
            <a:ext cx="1969037" cy="244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"/>
            </p:custDataLst>
          </p:nvPr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6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>
              <p:custDataLst>
                <p:tags r:id="rId8"/>
              </p:custDataLst>
            </p:nvPr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>
              <p:custDataLst>
                <p:tags r:id="rId9"/>
              </p:custDataLst>
            </p:nvPr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>
              <p:custDataLst>
                <p:tags r:id="rId10"/>
              </p:custDataLst>
            </p:nvPr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4" name="标题 1"/>
          <p:cNvSpPr txBox="1"/>
          <p:nvPr>
            <p:custDataLst>
              <p:tags r:id="rId3"/>
            </p:custDataLst>
          </p:nvPr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论文摘要</a:t>
            </a:r>
          </a:p>
        </p:txBody>
      </p:sp>
      <p:pic>
        <p:nvPicPr>
          <p:cNvPr id="3" name="图片 2" descr="Article_summary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010" y="977265"/>
            <a:ext cx="6637020" cy="2430780"/>
          </a:xfrm>
          <a:prstGeom prst="rect">
            <a:avLst/>
          </a:prstGeom>
        </p:spPr>
      </p:pic>
      <p:pic>
        <p:nvPicPr>
          <p:cNvPr id="4" name="图片 3" descr="AutoMap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525" y="3573145"/>
            <a:ext cx="7233920" cy="2567940"/>
          </a:xfrm>
          <a:prstGeom prst="rect">
            <a:avLst/>
          </a:prstGeom>
        </p:spPr>
      </p:pic>
      <p:pic>
        <p:nvPicPr>
          <p:cNvPr id="5" name="图片 4" descr="the framework of AutoMap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2835" y="765810"/>
            <a:ext cx="4664710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11760" y="619760"/>
            <a:ext cx="77216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算法复现</a:t>
            </a:r>
            <a:endParaRPr kumimoji="1"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6" name="标题 1"/>
            <p:cNvSpPr txBox="1"/>
            <p:nvPr/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35" name="图片 34" descr="algorithm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980440"/>
            <a:ext cx="4511040" cy="4579620"/>
          </a:xfrm>
          <a:prstGeom prst="rect">
            <a:avLst/>
          </a:prstGeom>
        </p:spPr>
      </p:pic>
      <p:pic>
        <p:nvPicPr>
          <p:cNvPr id="36" name="图片 35" descr="algorithm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765" y="947420"/>
            <a:ext cx="4503420" cy="4612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056537" y="4359228"/>
            <a:ext cx="5589786" cy="2955597"/>
          </a:xfrm>
          <a:custGeom>
            <a:avLst/>
            <a:gdLst>
              <a:gd name="connsiteX0" fmla="*/ 457160 w 10987058"/>
              <a:gd name="connsiteY0" fmla="*/ 4240297 h 4743775"/>
              <a:gd name="connsiteX1" fmla="*/ 2080687 w 10987058"/>
              <a:gd name="connsiteY1" fmla="*/ 2439488 h 4743775"/>
              <a:gd name="connsiteX2" fmla="*/ 6522058 w 10987058"/>
              <a:gd name="connsiteY2" fmla="*/ 1879652 h 4743775"/>
              <a:gd name="connsiteX3" fmla="*/ 8742744 w 10987058"/>
              <a:gd name="connsiteY3" fmla="*/ 88174 h 4743775"/>
              <a:gd name="connsiteX4" fmla="*/ 10291625 w 10987058"/>
              <a:gd name="connsiteY4" fmla="*/ 256125 h 4743775"/>
              <a:gd name="connsiteX5" fmla="*/ 10160997 w 10987058"/>
              <a:gd name="connsiteY5" fmla="*/ 4417578 h 4743775"/>
              <a:gd name="connsiteX6" fmla="*/ 457160 w 10987058"/>
              <a:gd name="connsiteY6" fmla="*/ 4240297 h 4743775"/>
            </a:gdLst>
            <a:ahLst/>
            <a:cxnLst/>
            <a:rect l="l" t="t" r="r" b="b"/>
            <a:pathLst>
              <a:path w="10987058" h="4743775">
                <a:moveTo>
                  <a:pt x="457160" y="4240297"/>
                </a:moveTo>
                <a:cubicBezTo>
                  <a:pt x="-889558" y="3910615"/>
                  <a:pt x="1069871" y="2832929"/>
                  <a:pt x="2080687" y="2439488"/>
                </a:cubicBezTo>
                <a:cubicBezTo>
                  <a:pt x="3091503" y="2046047"/>
                  <a:pt x="5411715" y="2271538"/>
                  <a:pt x="6522058" y="1879652"/>
                </a:cubicBezTo>
                <a:cubicBezTo>
                  <a:pt x="7632401" y="1487766"/>
                  <a:pt x="8114483" y="358762"/>
                  <a:pt x="8742744" y="88174"/>
                </a:cubicBezTo>
                <a:cubicBezTo>
                  <a:pt x="9371005" y="-182414"/>
                  <a:pt x="10291625" y="256125"/>
                  <a:pt x="10291625" y="256125"/>
                </a:cubicBezTo>
                <a:cubicBezTo>
                  <a:pt x="10528001" y="977692"/>
                  <a:pt x="11804740" y="3747329"/>
                  <a:pt x="10160997" y="4417578"/>
                </a:cubicBezTo>
                <a:cubicBezTo>
                  <a:pt x="8517254" y="5087827"/>
                  <a:pt x="1803878" y="4569979"/>
                  <a:pt x="457160" y="424029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1031915" y="-444700"/>
            <a:ext cx="7573122" cy="2125847"/>
          </a:xfrm>
          <a:custGeom>
            <a:avLst/>
            <a:gdLst>
              <a:gd name="connsiteX0" fmla="*/ 798650 w 7573122"/>
              <a:gd name="connsiteY0" fmla="*/ 1704333 h 2125847"/>
              <a:gd name="connsiteX1" fmla="*/ 2552805 w 7573122"/>
              <a:gd name="connsiteY1" fmla="*/ 2096218 h 2125847"/>
              <a:gd name="connsiteX2" fmla="*/ 4540225 w 7573122"/>
              <a:gd name="connsiteY2" fmla="*/ 1069851 h 2125847"/>
              <a:gd name="connsiteX3" fmla="*/ 6984846 w 7573122"/>
              <a:gd name="connsiteY3" fmla="*/ 659304 h 2125847"/>
              <a:gd name="connsiteX4" fmla="*/ 6984846 w 7573122"/>
              <a:gd name="connsiteY4" fmla="*/ 43484 h 2125847"/>
              <a:gd name="connsiteX5" fmla="*/ 444086 w 7573122"/>
              <a:gd name="connsiteY5" fmla="*/ 239427 h 2125847"/>
              <a:gd name="connsiteX6" fmla="*/ 798650 w 7573122"/>
              <a:gd name="connsiteY6" fmla="*/ 1704333 h 2125847"/>
            </a:gdLst>
            <a:ahLst/>
            <a:cxnLst/>
            <a:rect l="l" t="t" r="r" b="b"/>
            <a:pathLst>
              <a:path w="7573122" h="2125847">
                <a:moveTo>
                  <a:pt x="798650" y="1704333"/>
                </a:moveTo>
                <a:cubicBezTo>
                  <a:pt x="1150103" y="2013798"/>
                  <a:pt x="1929209" y="2201965"/>
                  <a:pt x="2552805" y="2096218"/>
                </a:cubicBezTo>
                <a:cubicBezTo>
                  <a:pt x="3176401" y="1990471"/>
                  <a:pt x="3801552" y="1309337"/>
                  <a:pt x="4540225" y="1069851"/>
                </a:cubicBezTo>
                <a:cubicBezTo>
                  <a:pt x="5278898" y="830365"/>
                  <a:pt x="6577409" y="830365"/>
                  <a:pt x="6984846" y="659304"/>
                </a:cubicBezTo>
                <a:cubicBezTo>
                  <a:pt x="7392283" y="488243"/>
                  <a:pt x="8074973" y="113463"/>
                  <a:pt x="6984846" y="43484"/>
                </a:cubicBezTo>
                <a:cubicBezTo>
                  <a:pt x="5894719" y="-26495"/>
                  <a:pt x="1472008" y="-43601"/>
                  <a:pt x="444086" y="239427"/>
                </a:cubicBezTo>
                <a:cubicBezTo>
                  <a:pt x="-583836" y="522455"/>
                  <a:pt x="447197" y="1394868"/>
                  <a:pt x="798650" y="170433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731" y="486508"/>
            <a:ext cx="11142539" cy="5884985"/>
          </a:xfrm>
          <a:prstGeom prst="roundRect">
            <a:avLst>
              <a:gd name="adj" fmla="val 3308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55283" y="977931"/>
            <a:ext cx="1879600" cy="1003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0">
                      <a:srgbClr val="4A66AC">
                        <a:alpha val="100000"/>
                      </a:srgbClr>
                    </a:gs>
                    <a:gs pos="100000">
                      <a:srgbClr val="629DD1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481364" y="1471021"/>
            <a:ext cx="1564640" cy="1513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45996" y="1456354"/>
            <a:ext cx="1564640" cy="1513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6517864" y="2705662"/>
            <a:ext cx="1800000" cy="1620000"/>
          </a:xfrm>
          <a:prstGeom prst="homePlate">
            <a:avLst>
              <a:gd name="adj" fmla="val 22132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47864" y="4612541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故障注入与监控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47854" y="2976060"/>
            <a:ext cx="940020" cy="88599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9161593" y="2705662"/>
            <a:ext cx="1800000" cy="1620000"/>
          </a:xfrm>
          <a:prstGeom prst="homePlate">
            <a:avLst>
              <a:gd name="adj" fmla="val 22132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91593" y="4612541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异常数据采集与分析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18662" y="2976060"/>
            <a:ext cx="885862" cy="88599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1230408" y="2705662"/>
            <a:ext cx="1800000" cy="1620000"/>
          </a:xfrm>
          <a:prstGeom prst="homePlate">
            <a:avLst>
              <a:gd name="adj" fmla="val 22132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60408" y="4612541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SockShop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微服务系统介绍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21455" y="2976060"/>
            <a:ext cx="817906" cy="88599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3874136" y="2705662"/>
            <a:ext cx="1800000" cy="1620000"/>
          </a:xfrm>
          <a:prstGeom prst="homePlate">
            <a:avLst>
              <a:gd name="adj" fmla="val 22132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10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604136" y="4612541"/>
            <a:ext cx="2340000" cy="9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项目测试展示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 flipV="1">
            <a:off x="4316372" y="2976059"/>
            <a:ext cx="915528" cy="88599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11760" y="619760"/>
            <a:ext cx="77216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效果展示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5" name="标题 1"/>
            <p:cNvSpPr txBox="1"/>
            <p:nvPr/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8AC59AE-0240-DF01-D935-36000AB8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314240"/>
            <a:ext cx="10029096" cy="50422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25400"/>
            <a:ext cx="12192000" cy="690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5409" y="442441"/>
            <a:ext cx="11181182" cy="6015790"/>
          </a:xfrm>
          <a:prstGeom prst="round2DiagRect">
            <a:avLst>
              <a:gd name="adj1" fmla="val 9675"/>
              <a:gd name="adj2" fmla="val 9600"/>
            </a:avLst>
          </a:prstGeom>
          <a:solidFill>
            <a:schemeClr val="bg1"/>
          </a:solidFill>
          <a:ln w="19050" cap="sq">
            <a:noFill/>
            <a:miter/>
          </a:ln>
          <a:effectLst>
            <a:outerShdw blurRad="275162" sx="102000" sy="102000" algn="ctr" rotWithShape="0">
              <a:schemeClr val="accent1">
                <a:lumMod val="75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9865895" y="983817"/>
            <a:ext cx="1132954" cy="372128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2117" r="8975" b="11597"/>
          <a:stretch>
            <a:fillRect/>
          </a:stretch>
        </p:blipFill>
        <p:spPr>
          <a:xfrm>
            <a:off x="5395281" y="1220462"/>
            <a:ext cx="6889473" cy="5662938"/>
          </a:xfrm>
          <a:custGeom>
            <a:avLst/>
            <a:gdLst>
              <a:gd name="connsiteX0" fmla="*/ 0 w 6889473"/>
              <a:gd name="connsiteY0" fmla="*/ 0 h 5662938"/>
              <a:gd name="connsiteX1" fmla="*/ 6889473 w 6889473"/>
              <a:gd name="connsiteY1" fmla="*/ 0 h 5662938"/>
              <a:gd name="connsiteX2" fmla="*/ 6889473 w 6889473"/>
              <a:gd name="connsiteY2" fmla="*/ 5662938 h 5662938"/>
              <a:gd name="connsiteX3" fmla="*/ 0 w 6889473"/>
              <a:gd name="connsiteY3" fmla="*/ 5662938 h 5662938"/>
            </a:gdLst>
            <a:ahLst/>
            <a:cxnLst/>
            <a:rect l="l" t="t" r="r" b="b"/>
            <a:pathLst>
              <a:path w="6889473" h="5662938">
                <a:moveTo>
                  <a:pt x="0" y="0"/>
                </a:moveTo>
                <a:lnTo>
                  <a:pt x="6889473" y="0"/>
                </a:lnTo>
                <a:lnTo>
                  <a:pt x="6889473" y="5662938"/>
                </a:lnTo>
                <a:lnTo>
                  <a:pt x="0" y="56629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230425" y="1077622"/>
            <a:ext cx="184491" cy="184518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26874" y="1077622"/>
            <a:ext cx="195770" cy="18451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031514" y="1077622"/>
            <a:ext cx="190669" cy="1845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443768" y="1077622"/>
            <a:ext cx="170339" cy="18451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5727032" y="1169881"/>
            <a:ext cx="3801979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21" name="标题 1"/>
          <p:cNvSpPr txBox="1"/>
          <p:nvPr/>
        </p:nvSpPr>
        <p:spPr>
          <a:xfrm>
            <a:off x="505409" y="1047625"/>
            <a:ext cx="1969037" cy="244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68592" y="5282730"/>
            <a:ext cx="1694989" cy="430107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685942" y="5282730"/>
            <a:ext cx="1694989" cy="430107"/>
          </a:xfrm>
          <a:prstGeom prst="roundRect">
            <a:avLst>
              <a:gd name="adj" fmla="val 50000"/>
            </a:avLst>
          </a:prstGeom>
          <a:gradFill>
            <a:gsLst>
              <a:gs pos="19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51410" y="5359774"/>
            <a:ext cx="276019" cy="276019"/>
          </a:xfrm>
          <a:prstGeom prst="ellips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14085" y="5417980"/>
            <a:ext cx="147343" cy="15960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780468" y="5359774"/>
            <a:ext cx="276019" cy="276019"/>
          </a:xfrm>
          <a:prstGeom prst="ellips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841995" y="5423916"/>
            <a:ext cx="156744" cy="14773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50891" y="5339737"/>
            <a:ext cx="634530" cy="316095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200"/>
              <a:t>余文祥</a:t>
            </a:r>
          </a:p>
        </p:txBody>
      </p:sp>
      <p:sp>
        <p:nvSpPr>
          <p:cNvPr id="29" name="标题 1"/>
          <p:cNvSpPr txBox="1"/>
          <p:nvPr/>
        </p:nvSpPr>
        <p:spPr>
          <a:xfrm>
            <a:off x="3647087" y="5339737"/>
            <a:ext cx="598939" cy="316095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271382" y="5339737"/>
            <a:ext cx="797476" cy="316095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221622" y="5339737"/>
            <a:ext cx="716989" cy="316095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68593" y="2838735"/>
            <a:ext cx="4836171" cy="154219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 dirty="0" err="1">
                <a:ln w="3175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25400"/>
            <a:ext cx="12192000" cy="690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5409" y="442441"/>
            <a:ext cx="11181182" cy="6015790"/>
          </a:xfrm>
          <a:prstGeom prst="round2DiagRect">
            <a:avLst>
              <a:gd name="adj1" fmla="val 9675"/>
              <a:gd name="adj2" fmla="val 9600"/>
            </a:avLst>
          </a:prstGeom>
          <a:solidFill>
            <a:schemeClr val="bg1"/>
          </a:solidFill>
          <a:ln w="19050" cap="sq">
            <a:noFill/>
            <a:miter/>
          </a:ln>
          <a:effectLst>
            <a:outerShdw blurRad="275162" sx="102000" sy="102000" algn="ctr" rotWithShape="0">
              <a:schemeClr val="accent1">
                <a:lumMod val="75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389527" y="5612127"/>
            <a:ext cx="236176" cy="236176"/>
            <a:chOff x="3389527" y="5612127"/>
            <a:chExt cx="236176" cy="236176"/>
          </a:xfrm>
        </p:grpSpPr>
        <p:sp>
          <p:nvSpPr>
            <p:cNvPr id="7" name="标题 1"/>
            <p:cNvSpPr txBox="1"/>
            <p:nvPr/>
          </p:nvSpPr>
          <p:spPr>
            <a:xfrm>
              <a:off x="3389527" y="5612127"/>
              <a:ext cx="236176" cy="236176"/>
            </a:xfrm>
            <a:prstGeom prst="ellipse">
              <a:avLst/>
            </a:prstGeom>
            <a:solidFill>
              <a:schemeClr val="accent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47142" y="5654316"/>
              <a:ext cx="137166" cy="154006"/>
            </a:xfrm>
            <a:prstGeom prst="rightArrow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flipH="1">
            <a:off x="9865895" y="983817"/>
            <a:ext cx="1132954" cy="372128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 l="2117" r="8975" b="11597"/>
          <a:stretch>
            <a:fillRect/>
          </a:stretch>
        </p:blipFill>
        <p:spPr>
          <a:xfrm>
            <a:off x="5395281" y="1220462"/>
            <a:ext cx="6889473" cy="5662938"/>
          </a:xfrm>
          <a:custGeom>
            <a:avLst/>
            <a:gdLst>
              <a:gd name="connsiteX0" fmla="*/ 0 w 6889473"/>
              <a:gd name="connsiteY0" fmla="*/ 0 h 5662938"/>
              <a:gd name="connsiteX1" fmla="*/ 6889473 w 6889473"/>
              <a:gd name="connsiteY1" fmla="*/ 0 h 5662938"/>
              <a:gd name="connsiteX2" fmla="*/ 6889473 w 6889473"/>
              <a:gd name="connsiteY2" fmla="*/ 5662938 h 5662938"/>
              <a:gd name="connsiteX3" fmla="*/ 0 w 6889473"/>
              <a:gd name="connsiteY3" fmla="*/ 5662938 h 5662938"/>
            </a:gdLst>
            <a:ahLst/>
            <a:cxnLst/>
            <a:rect l="l" t="t" r="r" b="b"/>
            <a:pathLst>
              <a:path w="6889473" h="5662938">
                <a:moveTo>
                  <a:pt x="0" y="0"/>
                </a:moveTo>
                <a:lnTo>
                  <a:pt x="6889473" y="0"/>
                </a:lnTo>
                <a:lnTo>
                  <a:pt x="6889473" y="5662938"/>
                </a:lnTo>
                <a:lnTo>
                  <a:pt x="0" y="566293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1" name="标题 1"/>
          <p:cNvCxnSpPr/>
          <p:nvPr/>
        </p:nvCxnSpPr>
        <p:spPr>
          <a:xfrm>
            <a:off x="5727032" y="1169881"/>
            <a:ext cx="3801979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2" name="标题 1"/>
          <p:cNvSpPr txBox="1"/>
          <p:nvPr/>
        </p:nvSpPr>
        <p:spPr>
          <a:xfrm>
            <a:off x="890270" y="3642995"/>
            <a:ext cx="5240020" cy="18154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SockShop</a:t>
            </a: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微服务系统介绍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83480" y="-101596"/>
            <a:ext cx="2706132" cy="3775387"/>
          </a:xfrm>
          <a:prstGeom prst="rect">
            <a:avLst/>
          </a:prstGeom>
          <a:noFill/>
          <a:ln cap="sq">
            <a:noFill/>
          </a:ln>
          <a:effectLst>
            <a:outerShdw blurRad="457200" dist="127000" dir="5400000" sx="90000" sy="90000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000">
                <a:ln w="12700">
                  <a:noFill/>
                </a:ln>
                <a:solidFill>
                  <a:srgbClr val="4A66A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2663" y="2755415"/>
            <a:ext cx="635000" cy="342900"/>
          </a:xfrm>
          <a:prstGeom prst="roundRect">
            <a:avLst/>
          </a:prstGeom>
          <a:solidFill>
            <a:schemeClr val="bg1"/>
          </a:solidFill>
          <a:ln w="1905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07270" y="2812565"/>
            <a:ext cx="585787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28748" y="2255873"/>
            <a:ext cx="457402" cy="366121"/>
          </a:xfrm>
          <a:custGeom>
            <a:avLst/>
            <a:gdLst/>
            <a:ahLst/>
            <a:cxnLst/>
            <a:rect l="l" t="t" r="r" b="b"/>
            <a:pathLst>
              <a:path w="671826" h="537753">
                <a:moveTo>
                  <a:pt x="364331" y="0"/>
                </a:moveTo>
                <a:lnTo>
                  <a:pt x="671826" y="0"/>
                </a:lnTo>
                <a:lnTo>
                  <a:pt x="671826" y="244831"/>
                </a:lnTo>
                <a:cubicBezTo>
                  <a:pt x="668912" y="426510"/>
                  <a:pt x="566413" y="524151"/>
                  <a:pt x="364331" y="537753"/>
                </a:cubicBezTo>
                <a:lnTo>
                  <a:pt x="364331" y="409508"/>
                </a:lnTo>
                <a:cubicBezTo>
                  <a:pt x="410965" y="404651"/>
                  <a:pt x="446912" y="391535"/>
                  <a:pt x="472173" y="370161"/>
                </a:cubicBezTo>
                <a:cubicBezTo>
                  <a:pt x="494518" y="346843"/>
                  <a:pt x="505691" y="318183"/>
                  <a:pt x="505691" y="284178"/>
                </a:cubicBezTo>
                <a:lnTo>
                  <a:pt x="364331" y="284178"/>
                </a:lnTo>
                <a:close/>
                <a:moveTo>
                  <a:pt x="0" y="0"/>
                </a:moveTo>
                <a:lnTo>
                  <a:pt x="307495" y="0"/>
                </a:lnTo>
                <a:lnTo>
                  <a:pt x="307495" y="244831"/>
                </a:lnTo>
                <a:cubicBezTo>
                  <a:pt x="304580" y="426510"/>
                  <a:pt x="202082" y="524151"/>
                  <a:pt x="0" y="537753"/>
                </a:cubicBezTo>
                <a:lnTo>
                  <a:pt x="0" y="409508"/>
                </a:lnTo>
                <a:cubicBezTo>
                  <a:pt x="46634" y="404651"/>
                  <a:pt x="82581" y="391535"/>
                  <a:pt x="107842" y="370161"/>
                </a:cubicBezTo>
                <a:cubicBezTo>
                  <a:pt x="130187" y="346843"/>
                  <a:pt x="141360" y="318183"/>
                  <a:pt x="141360" y="284178"/>
                </a:cubicBezTo>
                <a:lnTo>
                  <a:pt x="0" y="284178"/>
                </a:lnTo>
                <a:close/>
              </a:path>
            </a:pathLst>
          </a:custGeom>
          <a:noFill/>
          <a:ln w="2222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131751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30425" y="1077622"/>
            <a:ext cx="184491" cy="184518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3384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26874" y="1077622"/>
            <a:ext cx="195770" cy="18451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3593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031514" y="1077622"/>
            <a:ext cx="190669" cy="1845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38019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443768" y="1077622"/>
            <a:ext cx="170339" cy="18451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>
            <a:off x="1013115" y="-215732"/>
            <a:ext cx="744998" cy="277122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5409" y="1047625"/>
            <a:ext cx="1969037" cy="244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49650" y="3009730"/>
            <a:ext cx="2880000" cy="569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服务交互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49650" y="3642090"/>
            <a:ext cx="2880000" cy="20527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前端服务触发用户操作，依次调用购物车、用户管理、商品目录、订单等服务，各服务间通过异步消息队列等进行通信，实现功能协同。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-111760" y="619760"/>
            <a:ext cx="77216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7738" y="21895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SockShop 微服务</a:t>
            </a:r>
            <a:r>
              <a:rPr kumimoji="1" lang="zh-CN" altLang="en-US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4" name="标题 1"/>
            <p:cNvSpPr txBox="1"/>
            <p:nvPr/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31" name="图片 30" descr="deployment"/>
          <p:cNvPicPr>
            <a:picLocks noChangeAspect="1"/>
          </p:cNvPicPr>
          <p:nvPr/>
        </p:nvPicPr>
        <p:blipFill>
          <a:blip r:embed="rId2"/>
          <a:srcRect b="34422"/>
          <a:stretch>
            <a:fillRect/>
          </a:stretch>
        </p:blipFill>
        <p:spPr>
          <a:xfrm>
            <a:off x="479425" y="1052830"/>
            <a:ext cx="10645140" cy="1224280"/>
          </a:xfrm>
          <a:prstGeom prst="rect">
            <a:avLst/>
          </a:prstGeom>
        </p:spPr>
      </p:pic>
      <p:pic>
        <p:nvPicPr>
          <p:cNvPr id="33" name="图片 32" descr="allRunning"/>
          <p:cNvPicPr>
            <a:picLocks noChangeAspect="1"/>
          </p:cNvPicPr>
          <p:nvPr/>
        </p:nvPicPr>
        <p:blipFill>
          <a:blip r:embed="rId3"/>
          <a:srcRect t="48746"/>
          <a:stretch>
            <a:fillRect/>
          </a:stretch>
        </p:blipFill>
        <p:spPr>
          <a:xfrm>
            <a:off x="561975" y="2420620"/>
            <a:ext cx="7967345" cy="3490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2"/>
            </p:custDataLst>
          </p:nvPr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4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>
              <p:custDataLst>
                <p:tags r:id="rId8"/>
              </p:custDataLst>
            </p:nvPr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>
              <p:custDataLst>
                <p:tags r:id="rId9"/>
              </p:custDataLst>
            </p:nvPr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>
              <p:custDataLst>
                <p:tags r:id="rId10"/>
              </p:custDataLst>
            </p:nvPr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>
            <p:custDataLst>
              <p:tags r:id="rId3"/>
            </p:custDataLst>
          </p:nvPr>
        </p:nvSpPr>
        <p:spPr>
          <a:xfrm>
            <a:off x="827738" y="21895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SockShop Service Structure</a:t>
            </a:r>
            <a:endParaRPr kumimoji="1" lang="zh-CN" altLang="en-US" sz="3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service structur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70" y="812800"/>
            <a:ext cx="10378440" cy="5844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2"/>
            </p:custDataLst>
          </p:nvPr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4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>
              <p:custDataLst>
                <p:tags r:id="rId8"/>
              </p:custDataLst>
            </p:nvPr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>
              <p:custDataLst>
                <p:tags r:id="rId9"/>
              </p:custDataLst>
            </p:nvPr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>
              <p:custDataLst>
                <p:tags r:id="rId10"/>
              </p:custDataLst>
            </p:nvPr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>
            <p:custDataLst>
              <p:tags r:id="rId3"/>
            </p:custDataLst>
          </p:nvPr>
        </p:nvSpPr>
        <p:spPr>
          <a:xfrm>
            <a:off x="766778" y="195458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微服务调用关系简图</a:t>
            </a:r>
          </a:p>
        </p:txBody>
      </p:sp>
      <p:pic>
        <p:nvPicPr>
          <p:cNvPr id="3" name="图片 2" descr="call graph overview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" y="1052830"/>
            <a:ext cx="9492615" cy="4540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-18288" y="0"/>
            <a:ext cx="1222857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2"/>
            </p:custDataLst>
          </p:nvPr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4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>
              <p:custDataLst>
                <p:tags r:id="rId8"/>
              </p:custDataLst>
            </p:nvPr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>
              <p:custDataLst>
                <p:tags r:id="rId9"/>
              </p:custDataLst>
            </p:nvPr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>
              <p:custDataLst>
                <p:tags r:id="rId10"/>
              </p:custDataLst>
            </p:nvPr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>
            <p:custDataLst>
              <p:tags r:id="rId3"/>
            </p:custDataLst>
          </p:nvPr>
        </p:nvSpPr>
        <p:spPr>
          <a:xfrm>
            <a:off x="766778" y="195458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Sockshop Summary</a:t>
            </a:r>
          </a:p>
        </p:txBody>
      </p:sp>
      <p:pic>
        <p:nvPicPr>
          <p:cNvPr id="3" name="图片 2" descr="sockshop summary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70" y="980440"/>
            <a:ext cx="7916545" cy="1864360"/>
          </a:xfrm>
          <a:prstGeom prst="rect">
            <a:avLst/>
          </a:prstGeom>
        </p:spPr>
      </p:pic>
      <p:pic>
        <p:nvPicPr>
          <p:cNvPr id="4" name="图片 3" descr="last"/>
          <p:cNvPicPr>
            <a:picLocks noChangeAspect="1"/>
          </p:cNvPicPr>
          <p:nvPr/>
        </p:nvPicPr>
        <p:blipFill>
          <a:blip r:embed="rId13"/>
          <a:srcRect t="8527" r="10427" b="5255"/>
          <a:stretch>
            <a:fillRect/>
          </a:stretch>
        </p:blipFill>
        <p:spPr>
          <a:xfrm>
            <a:off x="407035" y="2780665"/>
            <a:ext cx="889381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25400"/>
            <a:ext cx="12192000" cy="690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5409" y="442441"/>
            <a:ext cx="11181182" cy="6015790"/>
          </a:xfrm>
          <a:prstGeom prst="round2DiagRect">
            <a:avLst>
              <a:gd name="adj1" fmla="val 9675"/>
              <a:gd name="adj2" fmla="val 9600"/>
            </a:avLst>
          </a:prstGeom>
          <a:solidFill>
            <a:schemeClr val="bg1"/>
          </a:solidFill>
          <a:ln w="19050" cap="sq">
            <a:noFill/>
            <a:miter/>
          </a:ln>
          <a:effectLst>
            <a:outerShdw blurRad="275162" sx="102000" sy="102000" algn="ctr" rotWithShape="0">
              <a:schemeClr val="accent1">
                <a:lumMod val="75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2982" y="5536912"/>
            <a:ext cx="2811577" cy="38660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9295" y="5560938"/>
            <a:ext cx="203731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 panose="020B0300000000000000" charset="-122"/>
                <a:ea typeface="思源黑体 CN Regular" panose="020B0300000000000000" charset="-122"/>
                <a:cs typeface="思源黑体 CN Regular" panose="020B0300000000000000" charset="-122"/>
              </a:rPr>
              <a:t>PowerPoint design</a:t>
            </a: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389527" y="5612127"/>
            <a:ext cx="236176" cy="236176"/>
            <a:chOff x="3389527" y="5612127"/>
            <a:chExt cx="236176" cy="236176"/>
          </a:xfrm>
        </p:grpSpPr>
        <p:sp>
          <p:nvSpPr>
            <p:cNvPr id="7" name="标题 1"/>
            <p:cNvSpPr txBox="1"/>
            <p:nvPr/>
          </p:nvSpPr>
          <p:spPr>
            <a:xfrm>
              <a:off x="3389527" y="5612127"/>
              <a:ext cx="236176" cy="236176"/>
            </a:xfrm>
            <a:prstGeom prst="ellipse">
              <a:avLst/>
            </a:prstGeom>
            <a:solidFill>
              <a:schemeClr val="accent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447142" y="5654316"/>
              <a:ext cx="137166" cy="154006"/>
            </a:xfrm>
            <a:prstGeom prst="rightArrow">
              <a:avLst/>
            </a:prstGeom>
            <a:solidFill>
              <a:schemeClr val="bg1"/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flipH="1">
            <a:off x="9865895" y="983817"/>
            <a:ext cx="1132954" cy="372128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 l="2117" r="8975" b="11597"/>
          <a:stretch>
            <a:fillRect/>
          </a:stretch>
        </p:blipFill>
        <p:spPr>
          <a:xfrm>
            <a:off x="5395281" y="1220462"/>
            <a:ext cx="6889473" cy="5662938"/>
          </a:xfrm>
          <a:custGeom>
            <a:avLst/>
            <a:gdLst>
              <a:gd name="connsiteX0" fmla="*/ 0 w 6889473"/>
              <a:gd name="connsiteY0" fmla="*/ 0 h 5662938"/>
              <a:gd name="connsiteX1" fmla="*/ 6889473 w 6889473"/>
              <a:gd name="connsiteY1" fmla="*/ 0 h 5662938"/>
              <a:gd name="connsiteX2" fmla="*/ 6889473 w 6889473"/>
              <a:gd name="connsiteY2" fmla="*/ 5662938 h 5662938"/>
              <a:gd name="connsiteX3" fmla="*/ 0 w 6889473"/>
              <a:gd name="connsiteY3" fmla="*/ 5662938 h 5662938"/>
            </a:gdLst>
            <a:ahLst/>
            <a:cxnLst/>
            <a:rect l="l" t="t" r="r" b="b"/>
            <a:pathLst>
              <a:path w="6889473" h="5662938">
                <a:moveTo>
                  <a:pt x="0" y="0"/>
                </a:moveTo>
                <a:lnTo>
                  <a:pt x="6889473" y="0"/>
                </a:lnTo>
                <a:lnTo>
                  <a:pt x="6889473" y="5662938"/>
                </a:lnTo>
                <a:lnTo>
                  <a:pt x="0" y="566293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1" name="标题 1"/>
          <p:cNvCxnSpPr/>
          <p:nvPr/>
        </p:nvCxnSpPr>
        <p:spPr>
          <a:xfrm>
            <a:off x="5727032" y="1169881"/>
            <a:ext cx="3801979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2" name="标题 1"/>
          <p:cNvSpPr txBox="1"/>
          <p:nvPr/>
        </p:nvSpPr>
        <p:spPr>
          <a:xfrm>
            <a:off x="890576" y="3643003"/>
            <a:ext cx="4851005" cy="1815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项目测试展示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83480" y="-101596"/>
            <a:ext cx="2706132" cy="3775387"/>
          </a:xfrm>
          <a:prstGeom prst="rect">
            <a:avLst/>
          </a:prstGeom>
          <a:noFill/>
          <a:ln cap="sq">
            <a:noFill/>
          </a:ln>
          <a:effectLst>
            <a:outerShdw blurRad="457200" dist="127000" dir="5400000" sx="90000" sy="90000" rotWithShape="0">
              <a:srgbClr val="4E82EA">
                <a:alpha val="60000"/>
              </a:srgbClr>
            </a:outerShdw>
          </a:effectLst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000">
                <a:ln w="12700">
                  <a:noFill/>
                </a:ln>
                <a:solidFill>
                  <a:srgbClr val="4A66A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2663" y="2755415"/>
            <a:ext cx="635000" cy="342900"/>
          </a:xfrm>
          <a:prstGeom prst="roundRect">
            <a:avLst/>
          </a:prstGeom>
          <a:solidFill>
            <a:schemeClr val="bg1"/>
          </a:solidFill>
          <a:ln w="1905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07270" y="2812565"/>
            <a:ext cx="585787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28748" y="2255873"/>
            <a:ext cx="457402" cy="366121"/>
          </a:xfrm>
          <a:custGeom>
            <a:avLst/>
            <a:gdLst/>
            <a:ahLst/>
            <a:cxnLst/>
            <a:rect l="l" t="t" r="r" b="b"/>
            <a:pathLst>
              <a:path w="671826" h="537753">
                <a:moveTo>
                  <a:pt x="364331" y="0"/>
                </a:moveTo>
                <a:lnTo>
                  <a:pt x="671826" y="0"/>
                </a:lnTo>
                <a:lnTo>
                  <a:pt x="671826" y="244831"/>
                </a:lnTo>
                <a:cubicBezTo>
                  <a:pt x="668912" y="426510"/>
                  <a:pt x="566413" y="524151"/>
                  <a:pt x="364331" y="537753"/>
                </a:cubicBezTo>
                <a:lnTo>
                  <a:pt x="364331" y="409508"/>
                </a:lnTo>
                <a:cubicBezTo>
                  <a:pt x="410965" y="404651"/>
                  <a:pt x="446912" y="391535"/>
                  <a:pt x="472173" y="370161"/>
                </a:cubicBezTo>
                <a:cubicBezTo>
                  <a:pt x="494518" y="346843"/>
                  <a:pt x="505691" y="318183"/>
                  <a:pt x="505691" y="284178"/>
                </a:cubicBezTo>
                <a:lnTo>
                  <a:pt x="364331" y="284178"/>
                </a:lnTo>
                <a:close/>
                <a:moveTo>
                  <a:pt x="0" y="0"/>
                </a:moveTo>
                <a:lnTo>
                  <a:pt x="307495" y="0"/>
                </a:lnTo>
                <a:lnTo>
                  <a:pt x="307495" y="244831"/>
                </a:lnTo>
                <a:cubicBezTo>
                  <a:pt x="304580" y="426510"/>
                  <a:pt x="202082" y="524151"/>
                  <a:pt x="0" y="537753"/>
                </a:cubicBezTo>
                <a:lnTo>
                  <a:pt x="0" y="409508"/>
                </a:lnTo>
                <a:cubicBezTo>
                  <a:pt x="46634" y="404651"/>
                  <a:pt x="82581" y="391535"/>
                  <a:pt x="107842" y="370161"/>
                </a:cubicBezTo>
                <a:cubicBezTo>
                  <a:pt x="130187" y="346843"/>
                  <a:pt x="141360" y="318183"/>
                  <a:pt x="141360" y="284178"/>
                </a:cubicBezTo>
                <a:lnTo>
                  <a:pt x="0" y="284178"/>
                </a:lnTo>
                <a:close/>
              </a:path>
            </a:pathLst>
          </a:custGeom>
          <a:noFill/>
          <a:ln w="2222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131751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30425" y="1077622"/>
            <a:ext cx="184491" cy="184518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3384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26874" y="1077622"/>
            <a:ext cx="195770" cy="18451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35930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031514" y="1077622"/>
            <a:ext cx="190669" cy="1845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38019" y="978962"/>
            <a:ext cx="381838" cy="3818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443768" y="1077622"/>
            <a:ext cx="170339" cy="18451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>
            <a:off x="1013115" y="-215732"/>
            <a:ext cx="744998" cy="277122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5409" y="1047625"/>
            <a:ext cx="1969037" cy="244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0D53E-2212-1D70-13EA-0E668B31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1EF9F0F3-32BA-E926-00BE-3E2E415E68B0}"/>
              </a:ext>
            </a:extLst>
          </p:cNvPr>
          <p:cNvSpPr txBox="1"/>
          <p:nvPr/>
        </p:nvSpPr>
        <p:spPr>
          <a:xfrm>
            <a:off x="4601759" y="2685013"/>
            <a:ext cx="2906373" cy="1433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测试结果显示登录功能成功率 100%，购物车添加商品操作平均响应时间 0.5 秒，下单流程无明显卡顿，系统功能稳定可靠。</a:t>
            </a: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ADAF410-9F93-3B7E-9BB3-93382E3930E6}"/>
              </a:ext>
            </a:extLst>
          </p:cNvPr>
          <p:cNvSpPr txBox="1"/>
          <p:nvPr/>
        </p:nvSpPr>
        <p:spPr>
          <a:xfrm>
            <a:off x="4601759" y="2318938"/>
            <a:ext cx="290637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测试结果</a:t>
            </a: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16408A2F-90D2-5EF2-89B2-54867C75F2BA}"/>
              </a:ext>
            </a:extLst>
          </p:cNvPr>
          <p:cNvSpPr txBox="1"/>
          <p:nvPr/>
        </p:nvSpPr>
        <p:spPr>
          <a:xfrm>
            <a:off x="-111760" y="619760"/>
            <a:ext cx="77216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708377E2-D483-F03F-B5B9-EC622B98DE97}"/>
              </a:ext>
            </a:extLst>
          </p:cNvPr>
          <p:cNvSpPr txBox="1"/>
          <p:nvPr/>
        </p:nvSpPr>
        <p:spPr>
          <a:xfrm>
            <a:off x="81683" y="92733"/>
            <a:ext cx="10560703" cy="720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85016550-623D-353C-9091-167ABA225C12}"/>
              </a:ext>
            </a:extLst>
          </p:cNvPr>
          <p:cNvSpPr txBox="1"/>
          <p:nvPr/>
        </p:nvSpPr>
        <p:spPr>
          <a:xfrm>
            <a:off x="810593" y="236733"/>
            <a:ext cx="7780158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Sock Shop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测试</a:t>
            </a: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B45CA1-A852-AC4E-7D87-C1EFA9B55E93}"/>
              </a:ext>
            </a:extLst>
          </p:cNvPr>
          <p:cNvGrpSpPr/>
          <p:nvPr/>
        </p:nvGrpSpPr>
        <p:grpSpPr>
          <a:xfrm>
            <a:off x="188221" y="307132"/>
            <a:ext cx="421795" cy="365968"/>
            <a:chOff x="188221" y="307132"/>
            <a:chExt cx="421795" cy="365968"/>
          </a:xfrm>
        </p:grpSpPr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4EE4909C-0734-DA33-A78E-390341F3C8E9}"/>
                </a:ext>
              </a:extLst>
            </p:cNvPr>
            <p:cNvSpPr txBox="1"/>
            <p:nvPr/>
          </p:nvSpPr>
          <p:spPr>
            <a:xfrm>
              <a:off x="229609" y="307132"/>
              <a:ext cx="339184" cy="339182"/>
            </a:xfrm>
            <a:prstGeom prst="arc">
              <a:avLst>
                <a:gd name="adj1" fmla="val 10757030"/>
                <a:gd name="adj2" fmla="val 21488118"/>
              </a:avLst>
            </a:prstGeom>
            <a:noFill/>
            <a:ln w="22225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5A281181-EECE-673E-B578-B45FC034BE6B}"/>
                </a:ext>
              </a:extLst>
            </p:cNvPr>
            <p:cNvSpPr txBox="1"/>
            <p:nvPr/>
          </p:nvSpPr>
          <p:spPr>
            <a:xfrm>
              <a:off x="240352" y="492174"/>
              <a:ext cx="77686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2DD2039B-0BF4-7E41-1752-839ABE7AB316}"/>
                </a:ext>
              </a:extLst>
            </p:cNvPr>
            <p:cNvSpPr txBox="1"/>
            <p:nvPr/>
          </p:nvSpPr>
          <p:spPr>
            <a:xfrm>
              <a:off x="214287" y="515937"/>
              <a:ext cx="22097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5C59C455-26D8-4C29-170B-A59FB97EA764}"/>
                </a:ext>
              </a:extLst>
            </p:cNvPr>
            <p:cNvSpPr txBox="1"/>
            <p:nvPr/>
          </p:nvSpPr>
          <p:spPr>
            <a:xfrm>
              <a:off x="188221" y="540185"/>
              <a:ext cx="22097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3A42633D-A311-8D74-ECCA-47B7A85E57B4}"/>
                </a:ext>
              </a:extLst>
            </p:cNvPr>
            <p:cNvSpPr txBox="1"/>
            <p:nvPr/>
          </p:nvSpPr>
          <p:spPr>
            <a:xfrm flipH="1">
              <a:off x="480364" y="492174"/>
              <a:ext cx="77587" cy="180926"/>
            </a:xfrm>
            <a:prstGeom prst="roundRect">
              <a:avLst>
                <a:gd name="adj" fmla="val 40564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887FCDC0-4C7D-7C66-7527-163CB4664A65}"/>
                </a:ext>
              </a:extLst>
            </p:cNvPr>
            <p:cNvSpPr txBox="1"/>
            <p:nvPr/>
          </p:nvSpPr>
          <p:spPr>
            <a:xfrm flipH="1">
              <a:off x="561915" y="514663"/>
              <a:ext cx="22069" cy="135950"/>
            </a:xfrm>
            <a:custGeom>
              <a:avLst/>
              <a:gdLst>
                <a:gd name="connsiteX0" fmla="*/ 42606 w 49530"/>
                <a:gd name="connsiteY0" fmla="*/ 0 h 304731"/>
                <a:gd name="connsiteX1" fmla="*/ 49530 w 49530"/>
                <a:gd name="connsiteY1" fmla="*/ 0 h 304731"/>
                <a:gd name="connsiteX2" fmla="*/ 49530 w 49530"/>
                <a:gd name="connsiteY2" fmla="*/ 304731 h 304731"/>
                <a:gd name="connsiteX3" fmla="*/ 42606 w 49530"/>
                <a:gd name="connsiteY3" fmla="*/ 304731 h 304731"/>
                <a:gd name="connsiteX4" fmla="*/ 0 w 49530"/>
                <a:gd name="connsiteY4" fmla="*/ 262125 h 304731"/>
                <a:gd name="connsiteX5" fmla="*/ 0 w 49530"/>
                <a:gd name="connsiteY5" fmla="*/ 42606 h 304731"/>
                <a:gd name="connsiteX6" fmla="*/ 42606 w 49530"/>
                <a:gd name="connsiteY6" fmla="*/ 0 h 304731"/>
              </a:gdLst>
              <a:ahLst/>
              <a:cxnLst/>
              <a:rect l="l" t="t" r="r" b="b"/>
              <a:pathLst>
                <a:path w="49530" h="304731">
                  <a:moveTo>
                    <a:pt x="42606" y="0"/>
                  </a:moveTo>
                  <a:lnTo>
                    <a:pt x="49530" y="0"/>
                  </a:lnTo>
                  <a:lnTo>
                    <a:pt x="49530" y="304731"/>
                  </a:lnTo>
                  <a:lnTo>
                    <a:pt x="42606" y="304731"/>
                  </a:lnTo>
                  <a:cubicBezTo>
                    <a:pt x="19075" y="304731"/>
                    <a:pt x="0" y="285656"/>
                    <a:pt x="0" y="262125"/>
                  </a:cubicBezTo>
                  <a:lnTo>
                    <a:pt x="0" y="42606"/>
                  </a:lnTo>
                  <a:cubicBezTo>
                    <a:pt x="0" y="19075"/>
                    <a:pt x="19075" y="0"/>
                    <a:pt x="426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A243D9AC-9239-1CD2-396A-62926FA4DA8D}"/>
                </a:ext>
              </a:extLst>
            </p:cNvPr>
            <p:cNvSpPr txBox="1"/>
            <p:nvPr/>
          </p:nvSpPr>
          <p:spPr>
            <a:xfrm flipH="1">
              <a:off x="587947" y="538910"/>
              <a:ext cx="22069" cy="87453"/>
            </a:xfrm>
            <a:custGeom>
              <a:avLst/>
              <a:gdLst>
                <a:gd name="connsiteX0" fmla="*/ 49530 w 49530"/>
                <a:gd name="connsiteY0" fmla="*/ 0 h 196026"/>
                <a:gd name="connsiteX1" fmla="*/ 49530 w 49530"/>
                <a:gd name="connsiteY1" fmla="*/ 196026 h 196026"/>
                <a:gd name="connsiteX2" fmla="*/ 49119 w 49530"/>
                <a:gd name="connsiteY2" fmla="*/ 195943 h 196026"/>
                <a:gd name="connsiteX3" fmla="*/ 0 w 49530"/>
                <a:gd name="connsiteY3" fmla="*/ 121840 h 196026"/>
                <a:gd name="connsiteX4" fmla="*/ 0 w 49530"/>
                <a:gd name="connsiteY4" fmla="*/ 74186 h 196026"/>
                <a:gd name="connsiteX5" fmla="*/ 49119 w 49530"/>
                <a:gd name="connsiteY5" fmla="*/ 83 h 196026"/>
                <a:gd name="connsiteX6" fmla="*/ 49530 w 49530"/>
                <a:gd name="connsiteY6" fmla="*/ 0 h 196026"/>
              </a:gdLst>
              <a:ahLst/>
              <a:cxnLst/>
              <a:rect l="l" t="t" r="r" b="b"/>
              <a:pathLst>
                <a:path w="49530" h="196026">
                  <a:moveTo>
                    <a:pt x="49530" y="0"/>
                  </a:moveTo>
                  <a:lnTo>
                    <a:pt x="49530" y="196026"/>
                  </a:lnTo>
                  <a:lnTo>
                    <a:pt x="49119" y="195943"/>
                  </a:lnTo>
                  <a:cubicBezTo>
                    <a:pt x="20254" y="183734"/>
                    <a:pt x="0" y="155152"/>
                    <a:pt x="0" y="121840"/>
                  </a:cubicBezTo>
                  <a:lnTo>
                    <a:pt x="0" y="74186"/>
                  </a:lnTo>
                  <a:cubicBezTo>
                    <a:pt x="0" y="40874"/>
                    <a:pt x="20254" y="12292"/>
                    <a:pt x="49119" y="83"/>
                  </a:cubicBezTo>
                  <a:lnTo>
                    <a:pt x="49530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sockshop部署">
            <a:hlinkClick r:id="" action="ppaction://media"/>
            <a:extLst>
              <a:ext uri="{FF2B5EF4-FFF2-40B4-BE49-F238E27FC236}">
                <a16:creationId xmlns:a16="http://schemas.microsoft.com/office/drawing/2014/main" id="{182A14D9-08EC-D03D-6DCC-249726CD2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3021" y="1181840"/>
            <a:ext cx="9670093" cy="54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6468b07-60da-4cbc-a32d-8463373c0352"/>
  <p:tag name="COMMONDATA" val="eyJoZGlkIjoiNDc2OGUwNzdkZjk1OWYwN2RiMTU2OTk0MTNmNWU0M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4A66AC"/>
      </a:accent3>
      <a:accent4>
        <a:srgbClr val="629DD1"/>
      </a:accent4>
      <a:accent5>
        <a:srgbClr val="4A66AC"/>
      </a:accent5>
      <a:accent6>
        <a:srgbClr val="629DD1"/>
      </a:accent6>
      <a:hlink>
        <a:srgbClr val="9454C3"/>
      </a:hlink>
      <a:folHlink>
        <a:srgbClr val="3EBBF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122</Words>
  <Application>Microsoft Office PowerPoint</Application>
  <PresentationFormat>宽屏</PresentationFormat>
  <Paragraphs>53</Paragraphs>
  <Slides>21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Source Han Sans</vt:lpstr>
      <vt:lpstr>思源黑体 CN Regular</vt:lpstr>
      <vt:lpstr>Source Han Sans CN Bold</vt:lpstr>
      <vt:lpstr>等线</vt:lpstr>
      <vt:lpstr>华文中宋</vt:lpstr>
      <vt:lpstr>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ywx admin</cp:lastModifiedBy>
  <cp:revision>16</cp:revision>
  <dcterms:created xsi:type="dcterms:W3CDTF">2025-06-08T10:53:10Z</dcterms:created>
  <dcterms:modified xsi:type="dcterms:W3CDTF">2025-06-08T17:10:58Z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DC1E0BA5CAE74BBBAC3BDE83DB952BFE_12</vt:lpwstr>
  </property>
  <property fmtid="{D5CDD505-2E9C-101B-9397-08002B2CF9AE}" pid="3" name="KSOProductBuildVer">
    <vt:lpwstr>2052-11.1.0.14309</vt:lpwstr>
  </property>
</Properties>
</file>